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EC65DF-8230-4FCD-A670-64521C09FA00}">
          <p14:sldIdLst>
            <p14:sldId id="256"/>
            <p14:sldId id="257"/>
          </p14:sldIdLst>
        </p14:section>
        <p14:section name="Main" id="{410F2F58-F70E-49AD-A653-EE1531CB8E41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66"/>
            <p14:sldId id="26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EADC4-45AC-43F3-9851-3A3AE7477A2E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506EA-6DA8-4F3B-BE51-DA83113D8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95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0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9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3558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02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5700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8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91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5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5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9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8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8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8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4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4FC41-F9AC-40C7-94A6-AAA2998D802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7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209C-9799-5AAC-048C-9399C9FC8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29440"/>
            <a:ext cx="7766936" cy="2067923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Linked Representation of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EB8DF-FF5C-C75D-8E37-32CF4FBB4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0211" y="3954144"/>
            <a:ext cx="5143792" cy="1881704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Md.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Maskaowat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Ahsan Hasby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ID: 2410876132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Dept. of Computer Science and Engineering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University of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Rajshahi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4B31E-F048-8D7B-CB71-DBB6E6AE97AE}"/>
              </a:ext>
            </a:extLst>
          </p:cNvPr>
          <p:cNvCxnSpPr>
            <a:cxnSpLocks/>
          </p:cNvCxnSpPr>
          <p:nvPr/>
        </p:nvCxnSpPr>
        <p:spPr>
          <a:xfrm>
            <a:off x="5013651" y="3821987"/>
            <a:ext cx="417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72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44A8A6-B5D8-2C91-98F1-188B74783F1A}"/>
              </a:ext>
            </a:extLst>
          </p:cNvPr>
          <p:cNvSpPr txBox="1"/>
          <p:nvPr/>
        </p:nvSpPr>
        <p:spPr>
          <a:xfrm>
            <a:off x="226033" y="215757"/>
            <a:ext cx="114865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Here's the simulated Depth-First Search (DFS) on the provided graph: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</a:rPr>
              <a:t>DFS Simulation Steps:</a:t>
            </a:r>
          </a:p>
          <a:p>
            <a:pPr>
              <a:buNone/>
            </a:pP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1F1759-8B77-5BC0-A629-F8C7539D2551}"/>
              </a:ext>
            </a:extLst>
          </p:cNvPr>
          <p:cNvSpPr/>
          <p:nvPr/>
        </p:nvSpPr>
        <p:spPr>
          <a:xfrm>
            <a:off x="1381876" y="5411136"/>
            <a:ext cx="9174821" cy="940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Final DFS Traversal Order: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A → B → D → E → C → F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9847E-502E-819D-0E1A-3A2B1F22E745}"/>
              </a:ext>
            </a:extLst>
          </p:cNvPr>
          <p:cNvSpPr txBox="1"/>
          <p:nvPr/>
        </p:nvSpPr>
        <p:spPr>
          <a:xfrm>
            <a:off x="359597" y="1550052"/>
            <a:ext cx="60977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Initialization</a:t>
            </a:r>
            <a:r>
              <a:rPr lang="en-US" dirty="0"/>
              <a:t>: Stack: [], Visited: {}.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000" b="1" dirty="0"/>
              <a:t>Start at A: </a:t>
            </a:r>
            <a:r>
              <a:rPr lang="en-US" dirty="0"/>
              <a:t>Push A.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[A], Visited: {A}.</a:t>
            </a:r>
          </a:p>
          <a:p>
            <a:endParaRPr lang="en-US" dirty="0"/>
          </a:p>
          <a:p>
            <a:r>
              <a:rPr lang="en-US" sz="2000" b="1" dirty="0"/>
              <a:t>2. Process A, Move to B: </a:t>
            </a:r>
            <a:r>
              <a:rPr lang="en-US" dirty="0"/>
              <a:t>Pop A. Push A's unvisited neighbors (e.g., C, then B). Pop B. Push B's unvisited neighbors (e.g., E, then D).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Stack: [C, D, E], Visited: {A, B, C, D, E}.</a:t>
            </a:r>
          </a:p>
          <a:p>
            <a:endParaRPr lang="en-US" dirty="0"/>
          </a:p>
          <a:p>
            <a:r>
              <a:rPr lang="en-US" sz="2000" b="1" dirty="0"/>
              <a:t>3. Process D: </a:t>
            </a:r>
            <a:r>
              <a:rPr lang="en-US" dirty="0"/>
              <a:t>Pop D. D has no unvisited neighbors.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[C, E].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886E7-65FD-1B74-98BA-2668F26070DA}"/>
              </a:ext>
            </a:extLst>
          </p:cNvPr>
          <p:cNvSpPr txBox="1"/>
          <p:nvPr/>
        </p:nvSpPr>
        <p:spPr>
          <a:xfrm>
            <a:off x="6323745" y="2090172"/>
            <a:ext cx="573126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4. Process E: </a:t>
            </a:r>
            <a:r>
              <a:rPr lang="en-US" dirty="0"/>
              <a:t>Pop E. E has no unvisited neighbors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[C].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r>
              <a:rPr lang="en-US" sz="2000" b="1" dirty="0"/>
              <a:t>5. Process C, Move to F: </a:t>
            </a:r>
            <a:r>
              <a:rPr lang="en-US" dirty="0"/>
              <a:t>Pop C. Push C's unvisited neighbor (F).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[F], Visited: {A, B, C, D, E, F}.</a:t>
            </a:r>
          </a:p>
          <a:p>
            <a:endParaRPr lang="en-US" dirty="0"/>
          </a:p>
          <a:p>
            <a:r>
              <a:rPr lang="en-US" sz="2000" b="1" dirty="0"/>
              <a:t>6. Process F: </a:t>
            </a:r>
            <a:r>
              <a:rPr lang="en-US" dirty="0"/>
              <a:t>Pop F. F has no unvisited neighbors.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[] (Empty).</a:t>
            </a:r>
          </a:p>
        </p:txBody>
      </p:sp>
    </p:spTree>
    <p:extLst>
      <p:ext uri="{BB962C8B-B14F-4D97-AF65-F5344CB8AC3E}">
        <p14:creationId xmlns:p14="http://schemas.microsoft.com/office/powerpoint/2010/main" val="298018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922BCD-494D-ED9D-82B2-B00B8ACB9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9581"/>
              </p:ext>
            </p:extLst>
          </p:nvPr>
        </p:nvGraphicFramePr>
        <p:xfrm>
          <a:off x="377574" y="1171255"/>
          <a:ext cx="11324691" cy="526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897">
                  <a:extLst>
                    <a:ext uri="{9D8B030D-6E8A-4147-A177-3AD203B41FA5}">
                      <a16:colId xmlns:a16="http://schemas.microsoft.com/office/drawing/2014/main" val="2317727173"/>
                    </a:ext>
                  </a:extLst>
                </a:gridCol>
                <a:gridCol w="3774897">
                  <a:extLst>
                    <a:ext uri="{9D8B030D-6E8A-4147-A177-3AD203B41FA5}">
                      <a16:colId xmlns:a16="http://schemas.microsoft.com/office/drawing/2014/main" val="1823755501"/>
                    </a:ext>
                  </a:extLst>
                </a:gridCol>
                <a:gridCol w="3774897">
                  <a:extLst>
                    <a:ext uri="{9D8B030D-6E8A-4147-A177-3AD203B41FA5}">
                      <a16:colId xmlns:a16="http://schemas.microsoft.com/office/drawing/2014/main" val="32869529"/>
                    </a:ext>
                  </a:extLst>
                </a:gridCol>
              </a:tblGrid>
              <a:tr h="624387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BFS (Breadth First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DFS (Depth First Search)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05401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r>
                        <a:rPr lang="en-US" dirty="0"/>
                        <a:t>Traversal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Level-by-level (horizontal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Depth-wise (vertical movement)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43395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Stack / Recursion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71015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r>
                        <a:rPr lang="en-US" dirty="0"/>
                        <a:t>Starting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from a source and explores neighbors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Starts form a source and goes deep before backtracking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386131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r>
                        <a:rPr lang="en-US" dirty="0"/>
                        <a:t>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Shortest Path Finding, Cycle Detection, Connected Components, Network Routing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cycles, path checking, topological sorting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92861"/>
                  </a:ext>
                </a:extLst>
              </a:tr>
              <a:tr h="616073">
                <a:tc>
                  <a:txBody>
                    <a:bodyPr/>
                    <a:lstStyle/>
                    <a:p>
                      <a:r>
                        <a:rPr lang="en-US" dirty="0"/>
                        <a:t>Memory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(stores many nodes in queue)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(stores only path nodes)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94068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Time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O(V + 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O(V + 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332018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Space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43574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Tree Produced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BFS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DFS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034353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Nature or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Backtracking-based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0627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C8266B-66A1-948A-5FE3-F9158E98820A}"/>
              </a:ext>
            </a:extLst>
          </p:cNvPr>
          <p:cNvSpPr txBox="1"/>
          <p:nvPr/>
        </p:nvSpPr>
        <p:spPr>
          <a:xfrm>
            <a:off x="265413" y="318766"/>
            <a:ext cx="11436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accent1">
                    <a:lumMod val="75000"/>
                  </a:schemeClr>
                </a:solidFill>
              </a:rPr>
              <a:t>Differences Between BFS and DFS</a:t>
            </a:r>
          </a:p>
          <a:p>
            <a:endParaRPr lang="en-US" sz="36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3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E3E718-3299-5AF7-EAB8-33236617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64" y="1633636"/>
            <a:ext cx="10069434" cy="2106157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5C4E50-83DD-015B-56EC-1F96A4BE9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962" y="3739793"/>
            <a:ext cx="8596668" cy="63017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patience </a:t>
            </a:r>
          </a:p>
        </p:txBody>
      </p:sp>
    </p:spTree>
    <p:extLst>
      <p:ext uri="{BB962C8B-B14F-4D97-AF65-F5344CB8AC3E}">
        <p14:creationId xmlns:p14="http://schemas.microsoft.com/office/powerpoint/2010/main" val="375876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606D-8E82-7B95-5FEE-CF371833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E3D9-7A96-247D-3CB1-150FCB7D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0446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 Introduction of Graphs</a:t>
            </a:r>
          </a:p>
          <a:p>
            <a:r>
              <a:rPr lang="en-US" sz="3200" dirty="0">
                <a:solidFill>
                  <a:schemeClr val="tx1"/>
                </a:solidFill>
              </a:rPr>
              <a:t> Linear Representation of a Graph</a:t>
            </a:r>
          </a:p>
          <a:p>
            <a:r>
              <a:rPr lang="en-US" sz="3200" dirty="0">
                <a:solidFill>
                  <a:schemeClr val="tx1"/>
                </a:solidFill>
              </a:rPr>
              <a:t> Breadth First Search (BFS)</a:t>
            </a:r>
          </a:p>
          <a:p>
            <a:r>
              <a:rPr lang="en-US" sz="3200" dirty="0">
                <a:solidFill>
                  <a:schemeClr val="tx1"/>
                </a:solidFill>
              </a:rPr>
              <a:t> Depth First Search (DFS)</a:t>
            </a:r>
          </a:p>
          <a:p>
            <a:r>
              <a:rPr lang="en-US" sz="3200" dirty="0">
                <a:solidFill>
                  <a:schemeClr val="tx1"/>
                </a:solidFill>
              </a:rPr>
              <a:t> Differences Between BFS and DFS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8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B7DA677-5D63-1538-ABFE-3CFCB447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36306"/>
            <a:ext cx="8596668" cy="883577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Graphs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EB2499-1F7D-BBDD-EDEC-6EEEA607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2" y="1413515"/>
            <a:ext cx="4185625" cy="661865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Definition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7DD2494-318C-E090-7F22-B040CC130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2" y="2175574"/>
            <a:ext cx="4769561" cy="52218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Graphs: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A Graph </a:t>
            </a:r>
            <a:r>
              <a:rPr lang="en-US" sz="2000" b="1" dirty="0">
                <a:solidFill>
                  <a:schemeClr val="tx1"/>
                </a:solidFill>
              </a:rPr>
              <a:t>G</a:t>
            </a:r>
            <a:r>
              <a:rPr lang="en-US" sz="2000" dirty="0">
                <a:solidFill>
                  <a:schemeClr val="tx1"/>
                </a:solidFill>
              </a:rPr>
              <a:t> is a non-linear data structure defined by an ordered pair </a:t>
            </a:r>
            <a:r>
              <a:rPr lang="en-US" sz="2000" b="1" dirty="0">
                <a:solidFill>
                  <a:schemeClr val="tx1"/>
                </a:solidFill>
              </a:rPr>
              <a:t>(V, E)</a:t>
            </a:r>
            <a:r>
              <a:rPr lang="en-US" sz="2000" dirty="0">
                <a:solidFill>
                  <a:schemeClr val="tx1"/>
                </a:solidFill>
              </a:rPr>
              <a:t> where:</a:t>
            </a:r>
          </a:p>
          <a:p>
            <a:pPr>
              <a:buSzPct val="91000"/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</a:rPr>
              <a:t>V (Vertices):</a:t>
            </a:r>
            <a:r>
              <a:rPr lang="en-US" sz="2000" dirty="0">
                <a:solidFill>
                  <a:schemeClr val="tx1"/>
                </a:solidFill>
              </a:rPr>
              <a:t> A set of nodes representing data entities.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</a:rPr>
              <a:t>E (Edges):</a:t>
            </a:r>
            <a:r>
              <a:rPr lang="en-US" sz="2000" dirty="0">
                <a:solidFill>
                  <a:schemeClr val="tx1"/>
                </a:solidFill>
              </a:rPr>
              <a:t> A set of connections between pairs of vertices.</a:t>
            </a:r>
          </a:p>
          <a:p>
            <a:pPr marL="0" indent="0">
              <a:buNone/>
            </a:pP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Graphs represent pairwise relationships between objects (e.g., cities connected by roads).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1E2C4E4-1CF4-EDB6-B28E-58CFD42AE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6087" y="1599310"/>
            <a:ext cx="4769561" cy="57626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Memory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Representations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1277FF53-6852-EAAF-09FA-3C223520C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76088" y="2437565"/>
            <a:ext cx="4949467" cy="418412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</a:rPr>
              <a:t>1. Sequential Representation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Uses an </a:t>
            </a:r>
            <a:r>
              <a:rPr lang="en-US" sz="2000" b="1" dirty="0">
                <a:solidFill>
                  <a:schemeClr val="tx1"/>
                </a:solidFill>
              </a:rPr>
              <a:t>Adjacency Matrix</a:t>
            </a:r>
            <a:r>
              <a:rPr lang="en-US" sz="2000" dirty="0">
                <a:solidFill>
                  <a:schemeClr val="tx1"/>
                </a:solidFill>
              </a:rPr>
              <a:t> (2D Array). Good for dense graphs.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2. Linked Representation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Uses </a:t>
            </a:r>
            <a:r>
              <a:rPr lang="en-US" sz="2000" b="1" dirty="0">
                <a:solidFill>
                  <a:schemeClr val="tx1"/>
                </a:solidFill>
              </a:rPr>
              <a:t>Adjacency Lists</a:t>
            </a:r>
            <a:r>
              <a:rPr lang="en-US" sz="2000" dirty="0">
                <a:solidFill>
                  <a:schemeClr val="tx1"/>
                </a:solidFill>
              </a:rPr>
              <a:t> (Linked Lists).   Good for sparse graphs.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BA1484C6-735C-D2BF-8893-5336A5AB1202}"/>
              </a:ext>
            </a:extLst>
          </p:cNvPr>
          <p:cNvSpPr txBox="1">
            <a:spLocks/>
          </p:cNvSpPr>
          <p:nvPr/>
        </p:nvSpPr>
        <p:spPr>
          <a:xfrm>
            <a:off x="675744" y="1119883"/>
            <a:ext cx="4185623" cy="661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2C77C83-2A54-65ED-E4B5-58BC1C443490}"/>
              </a:ext>
            </a:extLst>
          </p:cNvPr>
          <p:cNvCxnSpPr/>
          <p:nvPr/>
        </p:nvCxnSpPr>
        <p:spPr>
          <a:xfrm flipV="1">
            <a:off x="780836" y="1119883"/>
            <a:ext cx="103460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1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0C3EF0A-9493-C51D-D629-C5338A5F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90" y="316373"/>
            <a:ext cx="8596668" cy="89042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 Representation Overview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3A3CC6-B489-46B3-C410-24D20F334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790" y="1643865"/>
            <a:ext cx="4568224" cy="439749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The Concept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 linked representation, each node in G is followed by its </a:t>
            </a:r>
            <a:r>
              <a:rPr lang="en-US" b="1" dirty="0">
                <a:solidFill>
                  <a:schemeClr val="tx1"/>
                </a:solidFill>
              </a:rPr>
              <a:t>adjacency list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This list contains all its "successors" or "neighbors".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This representation uses two specific lists:</a:t>
            </a:r>
          </a:p>
          <a:p>
            <a:pPr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Node list (NODE)</a:t>
            </a:r>
          </a:p>
          <a:p>
            <a:pPr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Edge list (EDGE)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11DCBDE-4BD1-FDE5-32E1-651B189989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23666" r="30430" b="47732"/>
          <a:stretch>
            <a:fillRect/>
          </a:stretch>
        </p:blipFill>
        <p:spPr>
          <a:xfrm>
            <a:off x="8158852" y="72511"/>
            <a:ext cx="3718074" cy="167024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7A1631-2FE0-56D2-1E26-12D99206D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3" t="26367" r="30684" b="26892"/>
          <a:stretch>
            <a:fillRect/>
          </a:stretch>
        </p:blipFill>
        <p:spPr>
          <a:xfrm>
            <a:off x="3396971" y="4214672"/>
            <a:ext cx="3226085" cy="22637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597AAB-7CFE-3671-1760-25E9A2BF0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1" t="14082" r="7335" b="5534"/>
          <a:stretch>
            <a:fillRect/>
          </a:stretch>
        </p:blipFill>
        <p:spPr>
          <a:xfrm>
            <a:off x="6690120" y="1742758"/>
            <a:ext cx="5263930" cy="494382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A8FC18-E653-4965-5817-1819859A7FEA}"/>
              </a:ext>
            </a:extLst>
          </p:cNvPr>
          <p:cNvCxnSpPr>
            <a:cxnSpLocks/>
          </p:cNvCxnSpPr>
          <p:nvPr/>
        </p:nvCxnSpPr>
        <p:spPr>
          <a:xfrm>
            <a:off x="534257" y="1093785"/>
            <a:ext cx="708916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5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CFFF91-3A12-EE71-AA52-0E563E79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77" y="445214"/>
            <a:ext cx="8596668" cy="81850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Structure: The Node List, Edge List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E1220-B76F-1C32-49EE-30B13986F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1577" y="1759896"/>
            <a:ext cx="4778243" cy="355184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Node List: </a:t>
            </a:r>
            <a:r>
              <a:rPr lang="en-US" dirty="0">
                <a:solidFill>
                  <a:schemeClr val="tx1"/>
                </a:solidFill>
              </a:rPr>
              <a:t>Each element in the </a:t>
            </a:r>
            <a:r>
              <a:rPr lang="en-US" sz="1600" b="1" dirty="0">
                <a:solidFill>
                  <a:schemeClr val="tx1"/>
                </a:solidFill>
              </a:rPr>
              <a:t>NODE</a:t>
            </a:r>
            <a:r>
              <a:rPr lang="en-US" dirty="0">
                <a:solidFill>
                  <a:schemeClr val="tx1"/>
                </a:solidFill>
              </a:rPr>
              <a:t> list corresponds to a vertex in the graph.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It is a record containing three fields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1. NODE:</a:t>
            </a:r>
            <a:r>
              <a:rPr lang="en-US" dirty="0">
                <a:solidFill>
                  <a:schemeClr val="tx1"/>
                </a:solidFill>
              </a:rPr>
              <a:t> Name or key value of the node.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2. NEXT:</a:t>
            </a:r>
            <a:r>
              <a:rPr lang="en-US" dirty="0">
                <a:solidFill>
                  <a:schemeClr val="tx1"/>
                </a:solidFill>
              </a:rPr>
              <a:t> Pointer to the next node in the list.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3. ADJ:</a:t>
            </a:r>
            <a:r>
              <a:rPr lang="en-US" dirty="0">
                <a:solidFill>
                  <a:schemeClr val="tx1"/>
                </a:solidFill>
              </a:rPr>
              <a:t> Pointer to the first element in the adjacency list (maintained in EDGE list).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Node record structure below: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F8B732-E49A-FBF6-C3BB-6A8C7A62C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564" y="1783459"/>
            <a:ext cx="5418666" cy="340499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Edge List: </a:t>
            </a:r>
            <a:r>
              <a:rPr lang="en-US" dirty="0">
                <a:solidFill>
                  <a:schemeClr val="tx1"/>
                </a:solidFill>
              </a:rPr>
              <a:t>Each element in the </a:t>
            </a:r>
            <a:r>
              <a:rPr lang="en-US" b="1" dirty="0">
                <a:solidFill>
                  <a:schemeClr val="tx1"/>
                </a:solidFill>
              </a:rPr>
              <a:t>EDGE</a:t>
            </a:r>
            <a:r>
              <a:rPr lang="en-US" dirty="0">
                <a:solidFill>
                  <a:schemeClr val="tx1"/>
                </a:solidFill>
              </a:rPr>
              <a:t> list corresponds to an edge of G.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It is a record containing two main fields: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1. DEST:</a:t>
            </a:r>
            <a:r>
              <a:rPr lang="en-US" dirty="0">
                <a:solidFill>
                  <a:schemeClr val="tx1"/>
                </a:solidFill>
              </a:rPr>
              <a:t> Points to the location of the destination node in the NODE list.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2. LINK:</a:t>
            </a:r>
            <a:r>
              <a:rPr lang="en-US" dirty="0">
                <a:solidFill>
                  <a:schemeClr val="tx1"/>
                </a:solidFill>
              </a:rPr>
              <a:t> Links together edges with the same initial node (the next neighbor).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Edge record structure below: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C34F83D-2D52-493F-1392-20D59535F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790449"/>
              </p:ext>
            </p:extLst>
          </p:nvPr>
        </p:nvGraphicFramePr>
        <p:xfrm>
          <a:off x="544530" y="5401057"/>
          <a:ext cx="5095984" cy="365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17467">
                  <a:extLst>
                    <a:ext uri="{9D8B030D-6E8A-4147-A177-3AD203B41FA5}">
                      <a16:colId xmlns:a16="http://schemas.microsoft.com/office/drawing/2014/main" val="2091875929"/>
                    </a:ext>
                  </a:extLst>
                </a:gridCol>
                <a:gridCol w="1317467">
                  <a:extLst>
                    <a:ext uri="{9D8B030D-6E8A-4147-A177-3AD203B41FA5}">
                      <a16:colId xmlns:a16="http://schemas.microsoft.com/office/drawing/2014/main" val="538003810"/>
                    </a:ext>
                  </a:extLst>
                </a:gridCol>
                <a:gridCol w="1317467">
                  <a:extLst>
                    <a:ext uri="{9D8B030D-6E8A-4147-A177-3AD203B41FA5}">
                      <a16:colId xmlns:a16="http://schemas.microsoft.com/office/drawing/2014/main" val="1990645353"/>
                    </a:ext>
                  </a:extLst>
                </a:gridCol>
                <a:gridCol w="1143583">
                  <a:extLst>
                    <a:ext uri="{9D8B030D-6E8A-4147-A177-3AD203B41FA5}">
                      <a16:colId xmlns:a16="http://schemas.microsoft.com/office/drawing/2014/main" val="2522182765"/>
                    </a:ext>
                  </a:extLst>
                </a:gridCol>
              </a:tblGrid>
              <a:tr h="15663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NEXT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87278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7D6D2B-E779-6345-4C9D-7C4B30EFC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40577"/>
              </p:ext>
            </p:extLst>
          </p:nvPr>
        </p:nvGraphicFramePr>
        <p:xfrm>
          <a:off x="6359704" y="5401057"/>
          <a:ext cx="4140486" cy="365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80162">
                  <a:extLst>
                    <a:ext uri="{9D8B030D-6E8A-4147-A177-3AD203B41FA5}">
                      <a16:colId xmlns:a16="http://schemas.microsoft.com/office/drawing/2014/main" val="2091875929"/>
                    </a:ext>
                  </a:extLst>
                </a:gridCol>
                <a:gridCol w="1380162">
                  <a:extLst>
                    <a:ext uri="{9D8B030D-6E8A-4147-A177-3AD203B41FA5}">
                      <a16:colId xmlns:a16="http://schemas.microsoft.com/office/drawing/2014/main" val="538003810"/>
                    </a:ext>
                  </a:extLst>
                </a:gridCol>
                <a:gridCol w="1380162">
                  <a:extLst>
                    <a:ext uri="{9D8B030D-6E8A-4147-A177-3AD203B41FA5}">
                      <a16:colId xmlns:a16="http://schemas.microsoft.com/office/drawing/2014/main" val="1990645353"/>
                    </a:ext>
                  </a:extLst>
                </a:gridCol>
              </a:tblGrid>
              <a:tr h="14635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87278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A394700-0439-DCA7-E2EF-0128D8BE6496}"/>
              </a:ext>
            </a:extLst>
          </p:cNvPr>
          <p:cNvSpPr txBox="1"/>
          <p:nvPr/>
        </p:nvSpPr>
        <p:spPr>
          <a:xfrm>
            <a:off x="6229564" y="5848876"/>
            <a:ext cx="55590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400" b="0" i="0" u="none" strike="noStrike" dirty="0">
                <a:effectLst/>
                <a:latin typeface="DM Sans" pitchFamily="2" charset="0"/>
              </a:rPr>
              <a:t>* Records may also store edge weights or labels.</a:t>
            </a:r>
            <a:endParaRPr lang="en-US" sz="1400" b="0" dirty="0">
              <a:effectLst/>
            </a:endParaRPr>
          </a:p>
          <a:p>
            <a:pPr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44859-DDCB-5A0C-DAB9-58C75FD4F742}"/>
              </a:ext>
            </a:extLst>
          </p:cNvPr>
          <p:cNvSpPr txBox="1"/>
          <p:nvPr/>
        </p:nvSpPr>
        <p:spPr>
          <a:xfrm>
            <a:off x="461577" y="5848877"/>
            <a:ext cx="53227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400" b="0" i="0" u="none" strike="noStrike" dirty="0">
                <a:effectLst/>
                <a:latin typeface="DM Sans" pitchFamily="2" charset="0"/>
              </a:rPr>
              <a:t>* Note: Records may also store INDEG, OUTDEG, or STATUS.</a:t>
            </a:r>
            <a:endParaRPr lang="en-US" sz="1400" b="0" dirty="0">
              <a:effectLst/>
            </a:endParaRPr>
          </a:p>
          <a:p>
            <a:pPr>
              <a:buNone/>
            </a:pPr>
            <a:br>
              <a:rPr lang="en-US" sz="1400" dirty="0"/>
            </a:br>
            <a:endParaRPr lang="en-US" sz="1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0C4E37-1A1C-1E80-7EE8-B58F767E625C}"/>
              </a:ext>
            </a:extLst>
          </p:cNvPr>
          <p:cNvCxnSpPr>
            <a:cxnSpLocks/>
          </p:cNvCxnSpPr>
          <p:nvPr/>
        </p:nvCxnSpPr>
        <p:spPr>
          <a:xfrm>
            <a:off x="544530" y="1160980"/>
            <a:ext cx="851371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30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263AF-7BA1-F6AF-9821-8DC8CE43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06" y="277403"/>
            <a:ext cx="8596668" cy="59590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Traversal &amp; Node States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2649BA-F537-9D4A-0BDB-0113023CF4D6}"/>
              </a:ext>
            </a:extLst>
          </p:cNvPr>
          <p:cNvSpPr/>
          <p:nvPr/>
        </p:nvSpPr>
        <p:spPr>
          <a:xfrm>
            <a:off x="760288" y="3834834"/>
            <a:ext cx="3113069" cy="25197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Ready State</a:t>
            </a:r>
            <a:br>
              <a:rPr lang="en-US" dirty="0"/>
            </a:br>
            <a:endParaRPr lang="en-US" dirty="0"/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initial state of Node N.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(STATUS=1)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94A83C-17EE-DD1F-C6CB-0DC410B8290F}"/>
              </a:ext>
            </a:extLst>
          </p:cNvPr>
          <p:cNvSpPr/>
          <p:nvPr/>
        </p:nvSpPr>
        <p:spPr>
          <a:xfrm>
            <a:off x="4472683" y="3865655"/>
            <a:ext cx="3113069" cy="25197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2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Waiting State</a:t>
            </a:r>
            <a:br>
              <a:rPr lang="en-US" dirty="0"/>
            </a:br>
            <a:endParaRPr lang="en-US" dirty="0"/>
          </a:p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Node N is in the Queue or Stack, waiting to be processed.</a:t>
            </a:r>
            <a:br>
              <a:rPr lang="en-US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(STATUS=2)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br>
              <a:rPr lang="en-US" sz="1600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072350-60E5-A7C9-68A6-F7C07D7286E1}"/>
              </a:ext>
            </a:extLst>
          </p:cNvPr>
          <p:cNvSpPr/>
          <p:nvPr/>
        </p:nvSpPr>
        <p:spPr>
          <a:xfrm>
            <a:off x="8185078" y="3834833"/>
            <a:ext cx="3113069" cy="25197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3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Processed State</a:t>
            </a:r>
          </a:p>
          <a:p>
            <a:pPr algn="ctr"/>
            <a:endParaRPr lang="en-US" dirty="0"/>
          </a:p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Node N has been fully processed.</a:t>
            </a:r>
            <a:br>
              <a:rPr lang="en-US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(STATUS=3)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br>
              <a:rPr lang="en-US" sz="1600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4EFB17-C302-23C4-9EBD-2832DC318077}"/>
              </a:ext>
            </a:extLst>
          </p:cNvPr>
          <p:cNvCxnSpPr/>
          <p:nvPr/>
        </p:nvCxnSpPr>
        <p:spPr>
          <a:xfrm>
            <a:off x="482884" y="1089061"/>
            <a:ext cx="876385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936F98-B381-7530-66E5-5FD8313CEEFC}"/>
              </a:ext>
            </a:extLst>
          </p:cNvPr>
          <p:cNvSpPr txBox="1"/>
          <p:nvPr/>
        </p:nvSpPr>
        <p:spPr>
          <a:xfrm>
            <a:off x="482884" y="3046902"/>
            <a:ext cx="11887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During algorithms (BFS/DFS), each node N will be in one of three states: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4D983-477C-89F2-E6FF-E1EB2D0B32B3}"/>
              </a:ext>
            </a:extLst>
          </p:cNvPr>
          <p:cNvSpPr txBox="1"/>
          <p:nvPr/>
        </p:nvSpPr>
        <p:spPr>
          <a:xfrm>
            <a:off x="482884" y="1304820"/>
            <a:ext cx="108700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There are two ways: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Breadth First Search (BFS):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Uses a queue as an auxiliary structure to hold nodes for future processing.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Depth First Search (DFS):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Uses a stack as an auxiliary structure.</a:t>
            </a:r>
          </a:p>
        </p:txBody>
      </p:sp>
    </p:spTree>
    <p:extLst>
      <p:ext uri="{BB962C8B-B14F-4D97-AF65-F5344CB8AC3E}">
        <p14:creationId xmlns:p14="http://schemas.microsoft.com/office/powerpoint/2010/main" val="411196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6">
            <a:extLst>
              <a:ext uri="{FF2B5EF4-FFF2-40B4-BE49-F238E27FC236}">
                <a16:creationId xmlns:a16="http://schemas.microsoft.com/office/drawing/2014/main" id="{32FDA197-FA99-AAC4-6374-429CA7A4C389}"/>
              </a:ext>
            </a:extLst>
          </p:cNvPr>
          <p:cNvSpPr txBox="1">
            <a:spLocks/>
          </p:cNvSpPr>
          <p:nvPr/>
        </p:nvSpPr>
        <p:spPr>
          <a:xfrm>
            <a:off x="410206" y="277403"/>
            <a:ext cx="8596668" cy="5959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sz="240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260573-121F-9248-8E1F-1E9475806B54}"/>
              </a:ext>
            </a:extLst>
          </p:cNvPr>
          <p:cNvCxnSpPr>
            <a:cxnSpLocks/>
          </p:cNvCxnSpPr>
          <p:nvPr/>
        </p:nvCxnSpPr>
        <p:spPr>
          <a:xfrm>
            <a:off x="582067" y="1068512"/>
            <a:ext cx="722629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7ADD5EF8-EDEA-FBB9-E6BE-8B7F3996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84" y="277411"/>
            <a:ext cx="7973506" cy="59589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Breadth-First Search (BFS)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AF35C7B-2AEA-04F5-6392-781A300D5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067" y="1544140"/>
            <a:ext cx="4822140" cy="3099779"/>
          </a:xfrm>
        </p:spPr>
        <p:txBody>
          <a:bodyPr>
            <a:normAutofit fontScale="92500"/>
          </a:bodyPr>
          <a:lstStyle/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Algorithm Logic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Initialize all nodes to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Ready (1)</a:t>
            </a: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Put start node A in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Queue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and set to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Waiting (2)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Repeat until Queue is empty: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DF0F9-49DC-981C-A921-875526C3020D}"/>
              </a:ext>
            </a:extLst>
          </p:cNvPr>
          <p:cNvSpPr txBox="1"/>
          <p:nvPr/>
        </p:nvSpPr>
        <p:spPr>
          <a:xfrm>
            <a:off x="901120" y="3982020"/>
            <a:ext cx="418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Remove front node N. Process it. Set to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Processed (3)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</a:p>
          <a:p>
            <a:pPr marL="400050" indent="-400050">
              <a:buAutoNum type="romanLcParenBoth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Add all neighbors of N that are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Ready (1)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to Queue and set them to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Waiting (2)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B3B6A7-C83E-F64C-C161-2B63CB2716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-328" r="20450" b="-1562"/>
          <a:stretch>
            <a:fillRect/>
          </a:stretch>
        </p:blipFill>
        <p:spPr>
          <a:xfrm>
            <a:off x="6521668" y="1477328"/>
            <a:ext cx="4492229" cy="39820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E433061-E8A4-066F-45D5-80679D2C541E}"/>
              </a:ext>
            </a:extLst>
          </p:cNvPr>
          <p:cNvSpPr txBox="1"/>
          <p:nvPr/>
        </p:nvSpPr>
        <p:spPr>
          <a:xfrm>
            <a:off x="6760759" y="5497100"/>
            <a:ext cx="4492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321509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512C01-B151-C762-F587-28F7C83EE38F}"/>
              </a:ext>
            </a:extLst>
          </p:cNvPr>
          <p:cNvSpPr txBox="1"/>
          <p:nvPr/>
        </p:nvSpPr>
        <p:spPr>
          <a:xfrm>
            <a:off x="452918" y="785969"/>
            <a:ext cx="5560888" cy="5286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en-US" sz="2000" b="1" i="0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Empty initially.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Nodes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Start with only the source node marked as visited.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 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Enqueue the starting node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Enqueue node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[A]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{A}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Dequeue and process node 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Dequeue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process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Enqueue its unvisited neighbors :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[B, 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{A, B, C}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51929-17EF-538D-7757-44649231A826}"/>
              </a:ext>
            </a:extLst>
          </p:cNvPr>
          <p:cNvSpPr txBox="1"/>
          <p:nvPr/>
        </p:nvSpPr>
        <p:spPr>
          <a:xfrm>
            <a:off x="6274941" y="392242"/>
            <a:ext cx="6097712" cy="5286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 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Dequeue and process node 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Dequeue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process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Enqueue its unvisited neighbors: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[C, D, E]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{A, B, C, D, E}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 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Dequeue and process node 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Dequeue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process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Enqueue its unvisited neighbor :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[D, E, F]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{A, B, C, D, E, F}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 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the remaining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Continue dequeuing and processing nodes (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D, E, F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until the queue is empty</a:t>
            </a:r>
            <a:r>
              <a:rPr lang="en-US" sz="20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07C368-14D8-1D09-3646-78BC2E4CA1E9}"/>
              </a:ext>
            </a:extLst>
          </p:cNvPr>
          <p:cNvSpPr/>
          <p:nvPr/>
        </p:nvSpPr>
        <p:spPr>
          <a:xfrm>
            <a:off x="2783440" y="5978805"/>
            <a:ext cx="6983002" cy="72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500"/>
              </a:spcAft>
            </a:pPr>
            <a:r>
              <a:rPr lang="en-US" sz="2000" b="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Traversal Order : </a:t>
            </a:r>
            <a:r>
              <a:rPr lang="en-US" sz="2800" b="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→ B → C → D → E → F</a:t>
            </a:r>
            <a:endParaRPr lang="en-US" sz="2800" dirty="0">
              <a:solidFill>
                <a:srgbClr val="1919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B7375-BC64-3B91-C8D6-933A76A95FF8}"/>
              </a:ext>
            </a:extLst>
          </p:cNvPr>
          <p:cNvSpPr txBox="1"/>
          <p:nvPr/>
        </p:nvSpPr>
        <p:spPr>
          <a:xfrm>
            <a:off x="452918" y="151554"/>
            <a:ext cx="6185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BFS Simulation Steps:</a:t>
            </a:r>
          </a:p>
        </p:txBody>
      </p:sp>
    </p:spTree>
    <p:extLst>
      <p:ext uri="{BB962C8B-B14F-4D97-AF65-F5344CB8AC3E}">
        <p14:creationId xmlns:p14="http://schemas.microsoft.com/office/powerpoint/2010/main" val="299553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F7EFD53-2965-7465-0108-1F5A7A62E7DB}"/>
              </a:ext>
            </a:extLst>
          </p:cNvPr>
          <p:cNvSpPr txBox="1">
            <a:spLocks/>
          </p:cNvSpPr>
          <p:nvPr/>
        </p:nvSpPr>
        <p:spPr>
          <a:xfrm>
            <a:off x="615690" y="256855"/>
            <a:ext cx="8596668" cy="5959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sz="3200" dirty="0"/>
            </a:b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F044A-379B-B15D-B402-D0CEF57B906B}"/>
              </a:ext>
            </a:extLst>
          </p:cNvPr>
          <p:cNvCxnSpPr>
            <a:cxnSpLocks/>
          </p:cNvCxnSpPr>
          <p:nvPr/>
        </p:nvCxnSpPr>
        <p:spPr>
          <a:xfrm>
            <a:off x="787551" y="1047964"/>
            <a:ext cx="722629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5">
            <a:extLst>
              <a:ext uri="{FF2B5EF4-FFF2-40B4-BE49-F238E27FC236}">
                <a16:creationId xmlns:a16="http://schemas.microsoft.com/office/drawing/2014/main" id="{8E31C3C4-D4FB-8001-483B-9B6E30F23868}"/>
              </a:ext>
            </a:extLst>
          </p:cNvPr>
          <p:cNvSpPr txBox="1">
            <a:spLocks/>
          </p:cNvSpPr>
          <p:nvPr/>
        </p:nvSpPr>
        <p:spPr>
          <a:xfrm>
            <a:off x="688368" y="256862"/>
            <a:ext cx="8044666" cy="6333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Depth-First Search (DFS)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D68EB318-3E11-77FF-EE56-58D2F71EAF1D}"/>
              </a:ext>
            </a:extLst>
          </p:cNvPr>
          <p:cNvSpPr txBox="1">
            <a:spLocks/>
          </p:cNvSpPr>
          <p:nvPr/>
        </p:nvSpPr>
        <p:spPr>
          <a:xfrm>
            <a:off x="787551" y="1338657"/>
            <a:ext cx="5140437" cy="349019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sz="3500" b="1" dirty="0">
                <a:solidFill>
                  <a:schemeClr val="bg2">
                    <a:lumMod val="10000"/>
                  </a:schemeClr>
                </a:solidFill>
              </a:rPr>
              <a:t>Algorithm Logic</a:t>
            </a:r>
            <a:r>
              <a:rPr lang="en-US" sz="300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Similar to BFS, but uses a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Stack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 instead of a Queue.</a:t>
            </a:r>
            <a:endParaRPr lang="en-US" sz="35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Initialize all nodes to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Ready (1)</a:t>
            </a: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Push start node A to Stack, set to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Waiting (2)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Repeat until Stack is empty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:</a:t>
            </a: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Clr>
                <a:schemeClr val="accent1">
                  <a:lumMod val="75000"/>
                </a:schemeClr>
              </a:buClr>
              <a:buFont typeface="Wingdings 3" charset="2"/>
              <a:buNone/>
            </a:pP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73CA6-E8A8-EBC0-8567-C1D86A0D61E6}"/>
              </a:ext>
            </a:extLst>
          </p:cNvPr>
          <p:cNvSpPr txBox="1"/>
          <p:nvPr/>
        </p:nvSpPr>
        <p:spPr>
          <a:xfrm>
            <a:off x="1089614" y="4150049"/>
            <a:ext cx="4184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Pop top node N. Process it. Set to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Processed (3)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Push neighbors of N that are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Ready (1)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to Stack, set to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Waiting (2)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0038E-2244-A8D6-5C68-C81D0FC6A4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-328" r="20450" b="-1562"/>
          <a:stretch>
            <a:fillRect/>
          </a:stretch>
        </p:blipFill>
        <p:spPr>
          <a:xfrm>
            <a:off x="6521668" y="1477328"/>
            <a:ext cx="4492229" cy="3982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9B443-98D5-8D79-5BB6-AA2FFA8A98F7}"/>
              </a:ext>
            </a:extLst>
          </p:cNvPr>
          <p:cNvSpPr txBox="1"/>
          <p:nvPr/>
        </p:nvSpPr>
        <p:spPr>
          <a:xfrm>
            <a:off x="6898220" y="5517648"/>
            <a:ext cx="4184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21226371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563</TotalTime>
  <Words>1274</Words>
  <Application>Microsoft Office PowerPoint</Application>
  <PresentationFormat>Widescreen</PresentationFormat>
  <Paragraphs>191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DM Sans</vt:lpstr>
      <vt:lpstr>Times New Roman</vt:lpstr>
      <vt:lpstr>Trebuchet MS</vt:lpstr>
      <vt:lpstr>Wingdings</vt:lpstr>
      <vt:lpstr>Wingdings 3</vt:lpstr>
      <vt:lpstr>Facet</vt:lpstr>
      <vt:lpstr>Linked Representation of Graphs</vt:lpstr>
      <vt:lpstr>Contents:</vt:lpstr>
      <vt:lpstr>Introduction of Graphs</vt:lpstr>
      <vt:lpstr>Linked Representation Overview  </vt:lpstr>
      <vt:lpstr>Data Structure: The Node List, Edge List  </vt:lpstr>
      <vt:lpstr>Graph Traversal &amp; Node States  </vt:lpstr>
      <vt:lpstr>Breadth-First Search (BFS) 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Ahsan Hasby</dc:creator>
  <cp:lastModifiedBy>Ahsan Hasby</cp:lastModifiedBy>
  <cp:revision>5</cp:revision>
  <dcterms:created xsi:type="dcterms:W3CDTF">2025-11-20T19:40:33Z</dcterms:created>
  <dcterms:modified xsi:type="dcterms:W3CDTF">2025-11-23T15:20:28Z</dcterms:modified>
</cp:coreProperties>
</file>